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7"/>
  </p:notesMasterIdLst>
  <p:sldIdLst>
    <p:sldId id="256" r:id="rId4"/>
    <p:sldId id="257" r:id="rId5"/>
    <p:sldId id="258" r:id="rId6"/>
    <p:sldId id="259" r:id="rId7"/>
    <p:sldId id="276" r:id="rId8"/>
    <p:sldId id="260" r:id="rId9"/>
    <p:sldId id="263" r:id="rId10"/>
    <p:sldId id="278" r:id="rId11"/>
    <p:sldId id="279" r:id="rId12"/>
    <p:sldId id="268" r:id="rId13"/>
    <p:sldId id="269" r:id="rId14"/>
    <p:sldId id="270" r:id="rId15"/>
    <p:sldId id="271" r:id="rId16"/>
    <p:sldId id="289" r:id="rId18"/>
    <p:sldId id="274" r:id="rId19"/>
    <p:sldId id="290" r:id="rId20"/>
    <p:sldId id="291" r:id="rId21"/>
    <p:sldId id="292" r:id="rId22"/>
    <p:sldId id="29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3D43ADF5-E441-4DE1-9B94-3FE4879E6F1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FF3DDC-D591-46E6-8E0C-CA0D435DA79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43ADF5-E441-4DE1-9B94-3FE4879E6F1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F3DDC-D591-46E6-8E0C-CA0D435DA7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43ADF5-E441-4DE1-9B94-3FE4879E6F1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F3DDC-D591-46E6-8E0C-CA0D435DA79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3.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31223"/>
            <a:ext cx="9690847" cy="2387600"/>
          </a:xfrm>
        </p:spPr>
        <p:txBody>
          <a:bodyPr>
            <a:normAutofit/>
          </a:bodyPr>
          <a:lstStyle/>
          <a:p>
            <a:r>
              <a:rPr lang="en-US" altLang="zh-CN" sz="4800" dirty="0">
                <a:latin typeface="Times New Roman" panose="02020603050405020304" pitchFamily="18" charset="0"/>
              </a:rPr>
              <a:t>Finding-Aware Anatomical Tokens for Chest X-Ray Automated Reporting</a:t>
            </a:r>
            <a:endParaRPr lang="zh-CN" altLang="en-US" sz="4800" dirty="0">
              <a:latin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556902" y="3590369"/>
            <a:ext cx="7078196" cy="22387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26141" y="793976"/>
            <a:ext cx="10739717" cy="2387600"/>
          </a:xfrm>
        </p:spPr>
        <p:txBody>
          <a:bodyPr>
            <a:normAutofit/>
          </a:bodyPr>
          <a:lstStyle/>
          <a:p>
            <a:r>
              <a:rPr lang="en-US" altLang="zh-CN" sz="4800" dirty="0">
                <a:latin typeface="Times New Roman" panose="02020603050405020304" pitchFamily="18" charset="0"/>
              </a:rPr>
              <a:t>Knowledge-enhanced Visual-Language Pre-training on Chest Radiology Images</a:t>
            </a:r>
            <a:endParaRPr lang="en-US" altLang="zh-CN" sz="4800" dirty="0">
              <a:latin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376361" y="3676425"/>
            <a:ext cx="9439275" cy="16097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rPr>
              <a:t>Motivation</a:t>
            </a:r>
            <a:endParaRPr lang="zh-CN" altLang="en-US" dirty="0">
              <a:latin typeface="Times New Roman" panose="02020603050405020304" pitchFamily="18" charset="0"/>
            </a:endParaRPr>
          </a:p>
        </p:txBody>
      </p:sp>
      <p:sp>
        <p:nvSpPr>
          <p:cNvPr id="3" name="内容占位符 2"/>
          <p:cNvSpPr>
            <a:spLocks noGrp="1"/>
          </p:cNvSpPr>
          <p:nvPr>
            <p:ph idx="1"/>
          </p:nvPr>
        </p:nvSpPr>
        <p:spPr/>
        <p:txBody>
          <a:bodyPr>
            <a:normAutofit/>
          </a:bodyPr>
          <a:lstStyle/>
          <a:p>
            <a:r>
              <a:rPr lang="en-US" altLang="zh-CN" sz="2400" dirty="0">
                <a:latin typeface="Times New Roman" panose="02020603050405020304" pitchFamily="18" charset="0"/>
              </a:rPr>
              <a:t>Foundation models , such as, BERT, GPT and CLIP have shown great promise on feature transfer and </a:t>
            </a:r>
            <a:r>
              <a:rPr lang="en-US" altLang="zh-CN" sz="2400" dirty="0" err="1">
                <a:latin typeface="Times New Roman" panose="02020603050405020304" pitchFamily="18" charset="0"/>
              </a:rPr>
              <a:t>generalisation</a:t>
            </a:r>
            <a:r>
              <a:rPr lang="en-US" altLang="zh-CN" sz="2400" dirty="0">
                <a:latin typeface="Times New Roman" panose="02020603050405020304" pitchFamily="18" charset="0"/>
              </a:rPr>
              <a:t> to a wide spectrum of downstream tasks, for example, in natural language processing or computer vision. </a:t>
            </a:r>
            <a:endParaRPr lang="en-US" altLang="zh-CN" sz="2400" dirty="0">
              <a:latin typeface="Times New Roman" panose="02020603050405020304" pitchFamily="18" charset="0"/>
            </a:endParaRPr>
          </a:p>
          <a:p>
            <a:r>
              <a:rPr lang="en-US" altLang="zh-CN" sz="2400" dirty="0">
                <a:latin typeface="Times New Roman" panose="02020603050405020304" pitchFamily="18" charset="0"/>
              </a:rPr>
              <a:t>Due to the requirement for fine-grained recognition in medical tasks (i.e., the clues for medical diagnosis often lie in subtle and regional signals), as well as the abstractness of many complex and professional medical terminologies, the development of foundation models in medical domains has been largely lagged behind</a:t>
            </a:r>
            <a:br>
              <a:rPr lang="en-US" altLang="zh-CN" dirty="0">
                <a:latin typeface="Times New Roman" panose="02020603050405020304" pitchFamily="18" charset="0"/>
              </a:rPr>
            </a:br>
            <a:endParaRPr lang="en-US" altLang="zh-CN" dirty="0">
              <a:latin typeface="Times New Roman" panose="02020603050405020304" pitchFamily="18" charset="0"/>
            </a:endParaRPr>
          </a:p>
          <a:p>
            <a:pPr marL="0" indent="0" algn="just">
              <a:buNone/>
            </a:pPr>
            <a:r>
              <a:rPr lang="en-US" altLang="zh-CN" b="1" dirty="0">
                <a:latin typeface="Times New Roman Bold" panose="02020603050405020304" charset="0"/>
                <a:cs typeface="Times New Roman Bold" panose="02020603050405020304" charset="0"/>
              </a:rPr>
              <a:t>-They aim to build a foundation model for chest X-rays by training on paired images and reports </a:t>
            </a:r>
            <a:endParaRPr lang="zh-CN" altLang="en-US" b="1" dirty="0">
              <a:latin typeface="Times New Roman Bold" panose="02020603050405020304" charset="0"/>
              <a:cs typeface="Times New Roman Bold"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1435"/>
            <a:ext cx="10515600" cy="1325563"/>
          </a:xfrm>
        </p:spPr>
        <p:txBody>
          <a:bodyPr/>
          <a:lstStyle/>
          <a:p>
            <a:r>
              <a:rPr lang="en-US" altLang="zh-CN" dirty="0">
                <a:latin typeface="Times New Roman" panose="02020603050405020304" pitchFamily="18" charset="0"/>
                <a:cs typeface="Times New Roman" panose="02020603050405020304" pitchFamily="18" charset="0"/>
              </a:rPr>
              <a:t>Methods</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2939487" y="1462200"/>
            <a:ext cx="6313026" cy="5201823"/>
          </a:xfrm>
          <a:prstGeom prst="rect">
            <a:avLst/>
          </a:prstGeom>
        </p:spPr>
      </p:pic>
      <p:sp>
        <p:nvSpPr>
          <p:cNvPr id="8" name="矩形 7"/>
          <p:cNvSpPr/>
          <p:nvPr/>
        </p:nvSpPr>
        <p:spPr>
          <a:xfrm>
            <a:off x="1286888" y="1062090"/>
            <a:ext cx="2085827" cy="461665"/>
          </a:xfrm>
          <a:prstGeom prst="rect">
            <a:avLst/>
          </a:prstGeom>
        </p:spPr>
        <p:txBody>
          <a:bodyPr wrap="none">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rPr>
              <a:t>Framework</a:t>
            </a:r>
            <a:endParaRPr lang="en-US" altLang="zh-CN" sz="2400" b="1" dirty="0">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31" y="1091853"/>
            <a:ext cx="10515600" cy="5036993"/>
          </a:xfrm>
        </p:spPr>
        <p:txBody>
          <a:bodyPr/>
          <a:lstStyle/>
          <a:p>
            <a:r>
              <a:rPr lang="en-US" altLang="zh-CN" b="1" dirty="0">
                <a:latin typeface="Times New Roman" panose="02020603050405020304" pitchFamily="18" charset="0"/>
              </a:rPr>
              <a:t>Knowledge encoder</a:t>
            </a:r>
            <a:endParaRPr lang="en-US" altLang="zh-CN" b="1" dirty="0">
              <a:latin typeface="Times New Roman" panose="02020603050405020304" pitchFamily="18" charset="0"/>
            </a:endParaRPr>
          </a:p>
          <a:p>
            <a:pPr marL="0" indent="0">
              <a:buNone/>
            </a:pPr>
            <a:r>
              <a:rPr lang="en-US" altLang="zh-CN" dirty="0">
                <a:latin typeface="Times New Roman" panose="02020603050405020304" pitchFamily="18" charset="0"/>
              </a:rPr>
              <a:t>  </a:t>
            </a:r>
            <a:br>
              <a:rPr lang="en-US" altLang="zh-CN" b="1" dirty="0">
                <a:latin typeface="Times New Roman" panose="02020603050405020304" pitchFamily="18" charset="0"/>
              </a:rPr>
            </a:br>
            <a:r>
              <a:rPr lang="en-US" altLang="zh-CN" b="1" dirty="0">
                <a:latin typeface="Times New Roman" panose="02020603050405020304" pitchFamily="18" charset="0"/>
              </a:rPr>
              <a:t>     </a:t>
            </a:r>
            <a:endParaRPr lang="zh-CN" altLang="en-US" dirty="0">
              <a:latin typeface="Times New Roman" panose="02020603050405020304" pitchFamily="18" charset="0"/>
              <a:sym typeface="+mn-ea"/>
            </a:endParaRPr>
          </a:p>
        </p:txBody>
      </p:sp>
      <p:sp>
        <p:nvSpPr>
          <p:cNvPr id="8" name="标题 1"/>
          <p:cNvSpPr>
            <a:spLocks noGrp="1"/>
          </p:cNvSpPr>
          <p:nvPr>
            <p:ph type="title"/>
          </p:nvPr>
        </p:nvSpPr>
        <p:spPr>
          <a:xfrm>
            <a:off x="838200" y="51435"/>
            <a:ext cx="10515600" cy="1325563"/>
          </a:xfrm>
        </p:spPr>
        <p:txBody>
          <a:bodyPr/>
          <a:lstStyle/>
          <a:p>
            <a:r>
              <a:rPr lang="en-US" altLang="zh-CN" dirty="0">
                <a:latin typeface="Times New Roman" panose="02020603050405020304" pitchFamily="18" charset="0"/>
                <a:cs typeface="Times New Roman" panose="02020603050405020304" pitchFamily="18" charset="0"/>
              </a:rPr>
              <a:t>Methods</a:t>
            </a:r>
            <a:endParaRPr lang="zh-CN" altLang="en-US"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838200" y="1635760"/>
            <a:ext cx="10515600" cy="3587115"/>
          </a:xfrm>
          <a:prstGeom prst="rect">
            <a:avLst/>
          </a:prstGeom>
        </p:spPr>
      </p:pic>
      <p:sp>
        <p:nvSpPr>
          <p:cNvPr id="9" name="文本框 8"/>
          <p:cNvSpPr txBox="1"/>
          <p:nvPr/>
        </p:nvSpPr>
        <p:spPr>
          <a:xfrm>
            <a:off x="838200" y="5377815"/>
            <a:ext cx="2221230" cy="1198880"/>
          </a:xfrm>
          <a:prstGeom prst="rect">
            <a:avLst/>
          </a:prstGeom>
          <a:noFill/>
        </p:spPr>
        <p:txBody>
          <a:bodyPr wrap="none" rtlCol="0">
            <a:spAutoFit/>
          </a:bodyPr>
          <a:p>
            <a:r>
              <a:rPr lang="en-US" altLang="zh-CN" sz="2400">
                <a:latin typeface="Times New Roman Regular" panose="02020603050405020304" charset="0"/>
                <a:cs typeface="Times New Roman Regular" panose="02020603050405020304" charset="0"/>
              </a:rPr>
              <a:t>each mini-batch:</a:t>
            </a:r>
            <a:endParaRPr lang="en-US" altLang="zh-CN" sz="2400">
              <a:latin typeface="Times New Roman Regular" panose="02020603050405020304" charset="0"/>
              <a:cs typeface="Times New Roman Regular" panose="02020603050405020304" charset="0"/>
            </a:endParaRPr>
          </a:p>
          <a:p>
            <a:endParaRPr lang="en-US" altLang="zh-CN" sz="2400">
              <a:latin typeface="Times New Roman Regular" panose="02020603050405020304" charset="0"/>
              <a:cs typeface="Times New Roman Regular" panose="02020603050405020304" charset="0"/>
            </a:endParaRPr>
          </a:p>
          <a:p>
            <a:r>
              <a:rPr lang="en-US" altLang="zh-CN" sz="2400">
                <a:latin typeface="Times New Roman Regular" panose="02020603050405020304" charset="0"/>
                <a:cs typeface="Times New Roman Regular" panose="02020603050405020304" charset="0"/>
              </a:rPr>
              <a:t>Loss:</a:t>
            </a:r>
            <a:endParaRPr lang="en-US" altLang="zh-CN" sz="2400">
              <a:latin typeface="Times New Roman Regular" panose="02020603050405020304" charset="0"/>
              <a:cs typeface="Times New Roman Regular" panose="02020603050405020304" charset="0"/>
            </a:endParaRPr>
          </a:p>
        </p:txBody>
      </p:sp>
      <p:pic>
        <p:nvPicPr>
          <p:cNvPr id="11" name="图片 10"/>
          <p:cNvPicPr>
            <a:picLocks noChangeAspect="1"/>
          </p:cNvPicPr>
          <p:nvPr/>
        </p:nvPicPr>
        <p:blipFill>
          <a:blip r:embed="rId2"/>
          <a:stretch>
            <a:fillRect/>
          </a:stretch>
        </p:blipFill>
        <p:spPr>
          <a:xfrm>
            <a:off x="2978150" y="5377815"/>
            <a:ext cx="1671955" cy="427990"/>
          </a:xfrm>
          <a:prstGeom prst="rect">
            <a:avLst/>
          </a:prstGeom>
        </p:spPr>
      </p:pic>
      <p:pic>
        <p:nvPicPr>
          <p:cNvPr id="14" name="图片 13"/>
          <p:cNvPicPr>
            <a:picLocks noChangeAspect="1"/>
          </p:cNvPicPr>
          <p:nvPr/>
        </p:nvPicPr>
        <p:blipFill>
          <a:blip r:embed="rId3"/>
          <a:stretch>
            <a:fillRect/>
          </a:stretch>
        </p:blipFill>
        <p:spPr>
          <a:xfrm>
            <a:off x="1993900" y="5909310"/>
            <a:ext cx="8712835" cy="9486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31" y="1091853"/>
            <a:ext cx="10515600" cy="5036993"/>
          </a:xfrm>
        </p:spPr>
        <p:txBody>
          <a:bodyPr/>
          <a:lstStyle/>
          <a:p>
            <a:r>
              <a:rPr lang="en-US" altLang="zh-CN" b="1" dirty="0">
                <a:latin typeface="Times New Roman" panose="02020603050405020304" pitchFamily="18" charset="0"/>
              </a:rPr>
              <a:t>Knowledge-guided visual representation learning</a:t>
            </a:r>
            <a:r>
              <a:rPr lang="en-US" altLang="zh-CN" dirty="0">
                <a:latin typeface="Times New Roman" panose="02020603050405020304" pitchFamily="18" charset="0"/>
              </a:rPr>
              <a:t>  </a:t>
            </a:r>
            <a:br>
              <a:rPr lang="en-US" altLang="zh-CN" b="1" dirty="0">
                <a:latin typeface="Times New Roman" panose="02020603050405020304" pitchFamily="18" charset="0"/>
              </a:rPr>
            </a:br>
            <a:r>
              <a:rPr lang="en-US" altLang="zh-CN" b="1" dirty="0">
                <a:latin typeface="Times New Roman" panose="02020603050405020304" pitchFamily="18" charset="0"/>
              </a:rPr>
              <a:t>     </a:t>
            </a:r>
            <a:endParaRPr lang="zh-CN" altLang="en-US" dirty="0">
              <a:latin typeface="Times New Roman" panose="02020603050405020304" pitchFamily="18" charset="0"/>
              <a:sym typeface="+mn-ea"/>
            </a:endParaRPr>
          </a:p>
        </p:txBody>
      </p:sp>
      <p:sp>
        <p:nvSpPr>
          <p:cNvPr id="8" name="标题 1"/>
          <p:cNvSpPr>
            <a:spLocks noGrp="1"/>
          </p:cNvSpPr>
          <p:nvPr>
            <p:ph type="title"/>
          </p:nvPr>
        </p:nvSpPr>
        <p:spPr>
          <a:xfrm>
            <a:off x="838200" y="51435"/>
            <a:ext cx="10515600" cy="1325563"/>
          </a:xfrm>
        </p:spPr>
        <p:txBody>
          <a:bodyPr/>
          <a:lstStyle/>
          <a:p>
            <a:r>
              <a:rPr lang="en-US" altLang="zh-CN" dirty="0">
                <a:latin typeface="Times New Roman" panose="02020603050405020304" pitchFamily="18" charset="0"/>
                <a:cs typeface="Times New Roman" panose="02020603050405020304" pitchFamily="18" charset="0"/>
              </a:rPr>
              <a:t>Methods</a:t>
            </a:r>
            <a:endParaRPr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1889125" y="1576070"/>
            <a:ext cx="8016240" cy="3875405"/>
          </a:xfrm>
          <a:prstGeom prst="rect">
            <a:avLst/>
          </a:prstGeom>
        </p:spPr>
      </p:pic>
      <p:pic>
        <p:nvPicPr>
          <p:cNvPr id="5" name="图片 4"/>
          <p:cNvPicPr>
            <a:picLocks noChangeAspect="1"/>
          </p:cNvPicPr>
          <p:nvPr/>
        </p:nvPicPr>
        <p:blipFill>
          <a:blip r:embed="rId2"/>
          <a:stretch>
            <a:fillRect/>
          </a:stretch>
        </p:blipFill>
        <p:spPr>
          <a:xfrm>
            <a:off x="838200" y="5722620"/>
            <a:ext cx="6758940" cy="891540"/>
          </a:xfrm>
          <a:prstGeom prst="rect">
            <a:avLst/>
          </a:prstGeom>
        </p:spPr>
      </p:pic>
      <p:pic>
        <p:nvPicPr>
          <p:cNvPr id="6" name="图片 5"/>
          <p:cNvPicPr>
            <a:picLocks noChangeAspect="1"/>
          </p:cNvPicPr>
          <p:nvPr/>
        </p:nvPicPr>
        <p:blipFill>
          <a:blip r:embed="rId3"/>
          <a:stretch>
            <a:fillRect/>
          </a:stretch>
        </p:blipFill>
        <p:spPr>
          <a:xfrm>
            <a:off x="7736205" y="5863590"/>
            <a:ext cx="3213100" cy="609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Experiments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059815" y="1677670"/>
            <a:ext cx="10923905" cy="4549140"/>
          </a:xfrm>
        </p:spPr>
        <p:txBody>
          <a:bodyPr>
            <a:normAutofit lnSpcReduction="20000"/>
          </a:bodyPr>
          <a:lstStyle/>
          <a:p>
            <a:r>
              <a:rPr lang="en-US" altLang="zh-CN" b="1" dirty="0">
                <a:latin typeface="Times New Roman Bold" panose="02020603050405020304" charset="0"/>
                <a:cs typeface="Times New Roman Bold" panose="02020603050405020304" charset="0"/>
              </a:rPr>
              <a:t>Domain-specific Knowledge</a:t>
            </a:r>
            <a:endParaRPr lang="en-US" altLang="zh-CN" b="1" dirty="0">
              <a:latin typeface="Times New Roman Bold" panose="02020603050405020304" charset="0"/>
              <a:cs typeface="Times New Roman Bold" panose="02020603050405020304"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UMLS Knowledge Graph. </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sym typeface="+mn-ea"/>
              </a:rPr>
              <a:t>- Entity Extraction: </a:t>
            </a:r>
            <a:r>
              <a:rPr lang="en-US" altLang="zh-CN" sz="2400" dirty="0">
                <a:latin typeface="Times New Roman" panose="02020603050405020304" pitchFamily="18" charset="0"/>
                <a:cs typeface="Times New Roman" panose="02020603050405020304" pitchFamily="18" charset="0"/>
                <a:sym typeface="+mn-ea"/>
              </a:rPr>
              <a:t>heuristicrules, RadGraph, or ChatGPT.For example, sentence “There is no consolidation, effusion, or pneumothorax.” will be converted into {consolidation, absent, [SEP], effusion, absent, [SEP], pneumothorax, absent}</a:t>
            </a:r>
            <a:endParaRPr lang="en-US" altLang="zh-CN" sz="2400" dirty="0">
              <a:latin typeface="Times New Roman" panose="02020603050405020304" pitchFamily="18" charset="0"/>
              <a:cs typeface="Times New Roman" panose="02020603050405020304" pitchFamily="18" charset="0"/>
              <a:sym typeface="+mn-ea"/>
            </a:endParaRPr>
          </a:p>
          <a:p>
            <a:pPr marL="0" indent="0">
              <a:buNone/>
            </a:pPr>
            <a:endParaRPr lang="en-US" altLang="zh-CN" sz="2400" b="1" dirty="0">
              <a:latin typeface="Times New Roman" panose="02020603050405020304" pitchFamily="18" charset="0"/>
              <a:cs typeface="Times New Roman" panose="02020603050405020304" pitchFamily="18" charset="0"/>
              <a:sym typeface="+mn-ea"/>
            </a:endParaRPr>
          </a:p>
          <a:p>
            <a:r>
              <a:rPr lang="en-US" altLang="zh-CN" b="1" dirty="0">
                <a:latin typeface="Times New Roman Bold" panose="02020603050405020304" charset="0"/>
                <a:cs typeface="Times New Roman Bold" panose="02020603050405020304" charset="0"/>
                <a:sym typeface="+mn-ea"/>
              </a:rPr>
              <a:t>Dataset</a:t>
            </a:r>
            <a:endParaRPr lang="en-US" altLang="zh-CN" b="1" dirty="0">
              <a:latin typeface="Times New Roman Bold" panose="02020603050405020304" charset="0"/>
              <a:cs typeface="Times New Roman Bold" panose="02020603050405020304" charset="0"/>
              <a:sym typeface="+mn-ea"/>
            </a:endParaRPr>
          </a:p>
          <a:p>
            <a:pPr marL="0" indent="0">
              <a:buNone/>
            </a:pPr>
            <a:r>
              <a:rPr lang="en-US" altLang="zh-CN" sz="2400" dirty="0">
                <a:latin typeface="Times New Roman" panose="02020603050405020304" pitchFamily="18" charset="0"/>
                <a:cs typeface="Times New Roman" panose="02020603050405020304" pitchFamily="18" charset="0"/>
                <a:sym typeface="+mn-ea"/>
              </a:rPr>
              <a:t> - MIMIC-CXR</a:t>
            </a:r>
            <a:endParaRPr lang="en-US" altLang="zh-CN" sz="2400" dirty="0">
              <a:latin typeface="Times New Roman" panose="02020603050405020304" pitchFamily="18" charset="0"/>
              <a:cs typeface="Times New Roman" panose="02020603050405020304" pitchFamily="18" charset="0"/>
              <a:sym typeface="+mn-ea"/>
            </a:endParaRPr>
          </a:p>
          <a:p>
            <a:pPr marL="0" indent="0">
              <a:buNone/>
            </a:pPr>
            <a:r>
              <a:rPr lang="en-US" altLang="zh-CN" sz="2400" dirty="0">
                <a:latin typeface="Times New Roman" panose="02020603050405020304" pitchFamily="18" charset="0"/>
                <a:cs typeface="Times New Roman" panose="02020603050405020304" pitchFamily="18" charset="0"/>
                <a:sym typeface="+mn-ea"/>
              </a:rPr>
              <a:t> - CheXpert (Stanford Hospital)</a:t>
            </a:r>
            <a:endParaRPr lang="en-US" altLang="zh-CN" sz="2400" dirty="0">
              <a:latin typeface="Times New Roman" panose="02020603050405020304" pitchFamily="18" charset="0"/>
              <a:cs typeface="Times New Roman" panose="02020603050405020304" pitchFamily="18" charset="0"/>
              <a:sym typeface="+mn-ea"/>
            </a:endParaRPr>
          </a:p>
          <a:p>
            <a:pPr marL="0" indent="0">
              <a:buNone/>
            </a:pPr>
            <a:r>
              <a:rPr lang="en-US" altLang="zh-CN" sz="2400" dirty="0">
                <a:latin typeface="Times New Roman" panose="02020603050405020304" pitchFamily="18" charset="0"/>
                <a:cs typeface="Times New Roman" panose="02020603050405020304" pitchFamily="18" charset="0"/>
                <a:sym typeface="+mn-ea"/>
              </a:rPr>
              <a:t> - PadChest (San Juan Hospita)</a:t>
            </a:r>
            <a:endParaRPr lang="en-US" altLang="zh-CN" sz="2400" dirty="0">
              <a:latin typeface="Times New Roman" panose="02020603050405020304" pitchFamily="18" charset="0"/>
              <a:cs typeface="Times New Roman" panose="02020603050405020304" pitchFamily="18" charset="0"/>
              <a:sym typeface="+mn-ea"/>
            </a:endParaRPr>
          </a:p>
          <a:p>
            <a:pPr marL="0" indent="0">
              <a:buNone/>
            </a:pPr>
            <a:r>
              <a:rPr lang="en-US" altLang="zh-CN" sz="2400" dirty="0">
                <a:latin typeface="Times New Roman" panose="02020603050405020304" pitchFamily="18" charset="0"/>
                <a:cs typeface="Times New Roman" panose="02020603050405020304" pitchFamily="18" charset="0"/>
                <a:sym typeface="+mn-ea"/>
              </a:rPr>
              <a:t> - NIH ChestX-ray (National Institutes of Health)</a:t>
            </a:r>
            <a:endParaRPr lang="en-US" altLang="zh-CN" sz="2400" dirty="0">
              <a:latin typeface="Times New Roman" panose="02020603050405020304" pitchFamily="18" charset="0"/>
              <a:cs typeface="Times New Roman" panose="02020603050405020304" pitchFamily="18" charset="0"/>
              <a:sym typeface="+mn-ea"/>
            </a:endParaRPr>
          </a:p>
          <a:p>
            <a:pPr marL="0" indent="0">
              <a:buNone/>
            </a:pPr>
            <a:r>
              <a:rPr lang="en-US" altLang="zh-CN" sz="2400" dirty="0">
                <a:latin typeface="Times New Roman" panose="02020603050405020304" pitchFamily="18" charset="0"/>
                <a:cs typeface="Times New Roman" panose="02020603050405020304" pitchFamily="18" charset="0"/>
                <a:sym typeface="+mn-ea"/>
              </a:rPr>
              <a:t> - CheXDet10 (National Institutes of Health)</a:t>
            </a:r>
            <a:endParaRPr lang="en-US" altLang="zh-CN" sz="2400" dirty="0">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Experiments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099185" y="1442720"/>
            <a:ext cx="10923905" cy="4549140"/>
          </a:xfrm>
        </p:spPr>
        <p:txBody>
          <a:bodyPr>
            <a:normAutofit/>
          </a:bodyPr>
          <a:lstStyle/>
          <a:p>
            <a:r>
              <a:rPr lang="en-US" altLang="zh-CN" sz="2000" b="1" dirty="0">
                <a:latin typeface="Times New Roman Bold" panose="02020603050405020304" charset="0"/>
                <a:cs typeface="Times New Roman Bold" panose="02020603050405020304" charset="0"/>
              </a:rPr>
              <a:t>Comparisons of proposed KAD with SOTA medical image-text pre-training models and three board-certified radiologists on five competition pathologies in CheXpert dataset.</a:t>
            </a:r>
            <a:endParaRPr lang="en-US" altLang="zh-CN" sz="2000" b="1" dirty="0">
              <a:latin typeface="Times New Roman Bold" panose="02020603050405020304" charset="0"/>
              <a:cs typeface="Times New Roman Bold" panose="02020603050405020304" charset="0"/>
            </a:endParaRPr>
          </a:p>
        </p:txBody>
      </p:sp>
      <p:pic>
        <p:nvPicPr>
          <p:cNvPr id="6" name="图片 5"/>
          <p:cNvPicPr>
            <a:picLocks noChangeAspect="1"/>
          </p:cNvPicPr>
          <p:nvPr/>
        </p:nvPicPr>
        <p:blipFill>
          <a:blip r:embed="rId1"/>
          <a:stretch>
            <a:fillRect/>
          </a:stretch>
        </p:blipFill>
        <p:spPr>
          <a:xfrm>
            <a:off x="3411220" y="2070100"/>
            <a:ext cx="5370195" cy="46799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Experiments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099185" y="1442720"/>
            <a:ext cx="10923905" cy="4549140"/>
          </a:xfrm>
        </p:spPr>
        <p:txBody>
          <a:bodyPr>
            <a:normAutofit/>
          </a:bodyPr>
          <a:lstStyle/>
          <a:p>
            <a:r>
              <a:rPr lang="en-US" altLang="zh-CN" sz="2000" b="1" dirty="0">
                <a:latin typeface="Times New Roman Bold" panose="02020603050405020304" charset="0"/>
                <a:cs typeface="Times New Roman Bold" panose="02020603050405020304" charset="0"/>
              </a:rPr>
              <a:t>Comparison of KAD with SOTA medical image-text pre-training models under zero-shot setting on radiographic findings or diagnoses in the PadChest dataset.</a:t>
            </a:r>
            <a:endParaRPr lang="en-US" altLang="zh-CN" sz="2000" b="1" dirty="0">
              <a:latin typeface="Times New Roman Bold" panose="02020603050405020304" charset="0"/>
              <a:cs typeface="Times New Roman Bold" panose="02020603050405020304" charset="0"/>
            </a:endParaRPr>
          </a:p>
        </p:txBody>
      </p:sp>
      <p:pic>
        <p:nvPicPr>
          <p:cNvPr id="4" name="图片 3"/>
          <p:cNvPicPr>
            <a:picLocks noChangeAspect="1"/>
          </p:cNvPicPr>
          <p:nvPr/>
        </p:nvPicPr>
        <p:blipFill>
          <a:blip r:embed="rId1"/>
          <a:stretch>
            <a:fillRect/>
          </a:stretch>
        </p:blipFill>
        <p:spPr>
          <a:xfrm>
            <a:off x="3253105" y="2114550"/>
            <a:ext cx="5685790" cy="4673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Experiments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099185" y="1442720"/>
            <a:ext cx="10923905" cy="4549140"/>
          </a:xfrm>
        </p:spPr>
        <p:txBody>
          <a:bodyPr>
            <a:normAutofit/>
          </a:bodyPr>
          <a:lstStyle/>
          <a:p>
            <a:r>
              <a:rPr lang="en-US" altLang="zh-CN" sz="2000" b="1" dirty="0">
                <a:latin typeface="Times New Roman Bold" panose="02020603050405020304" charset="0"/>
                <a:cs typeface="Times New Roman Bold" panose="02020603050405020304" charset="0"/>
              </a:rPr>
              <a:t>Comparisons of proposed KAD with SOTA medical image-text pre-training models on ChestX-Det10 dataset. </a:t>
            </a:r>
            <a:endParaRPr lang="en-US" altLang="zh-CN" sz="2000" b="1" dirty="0">
              <a:latin typeface="Times New Roman Bold" panose="02020603050405020304" charset="0"/>
              <a:cs typeface="Times New Roman Bold" panose="02020603050405020304" charset="0"/>
            </a:endParaRPr>
          </a:p>
        </p:txBody>
      </p:sp>
      <p:pic>
        <p:nvPicPr>
          <p:cNvPr id="5" name="图片 4"/>
          <p:cNvPicPr>
            <a:picLocks noChangeAspect="1"/>
          </p:cNvPicPr>
          <p:nvPr/>
        </p:nvPicPr>
        <p:blipFill>
          <a:blip r:embed="rId1"/>
          <a:stretch>
            <a:fillRect/>
          </a:stretch>
        </p:blipFill>
        <p:spPr>
          <a:xfrm>
            <a:off x="1528445" y="2252345"/>
            <a:ext cx="9135110" cy="3923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Experiments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099185" y="1442720"/>
            <a:ext cx="10923905" cy="4549140"/>
          </a:xfrm>
        </p:spPr>
        <p:txBody>
          <a:bodyPr>
            <a:normAutofit/>
          </a:bodyPr>
          <a:lstStyle/>
          <a:p>
            <a:r>
              <a:rPr lang="en-US" altLang="zh-CN" sz="2000" b="1" dirty="0">
                <a:latin typeface="Times New Roman Bold" panose="02020603050405020304" charset="0"/>
                <a:cs typeface="Times New Roman Bold" panose="02020603050405020304" charset="0"/>
              </a:rPr>
              <a:t>the original image (left) and attention maps generated from KAD, KAD-512 and KAD-1024.</a:t>
            </a:r>
            <a:endParaRPr lang="en-US" altLang="zh-CN" sz="2000" b="1" dirty="0">
              <a:latin typeface="Times New Roman Bold" panose="02020603050405020304" charset="0"/>
              <a:cs typeface="Times New Roman Bold" panose="02020603050405020304" charset="0"/>
            </a:endParaRPr>
          </a:p>
        </p:txBody>
      </p:sp>
      <p:pic>
        <p:nvPicPr>
          <p:cNvPr id="4" name="图片 3"/>
          <p:cNvPicPr>
            <a:picLocks noChangeAspect="1"/>
          </p:cNvPicPr>
          <p:nvPr/>
        </p:nvPicPr>
        <p:blipFill>
          <a:blip r:embed="rId1"/>
          <a:stretch>
            <a:fillRect/>
          </a:stretch>
        </p:blipFill>
        <p:spPr>
          <a:xfrm>
            <a:off x="2221865" y="1820545"/>
            <a:ext cx="7747635" cy="50374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rPr>
              <a:t>Motivation</a:t>
            </a:r>
            <a:endParaRPr lang="zh-CN" altLang="en-US" dirty="0">
              <a:latin typeface="Times New Roman" panose="02020603050405020304" pitchFamily="18" charset="0"/>
            </a:endParaRPr>
          </a:p>
        </p:txBody>
      </p:sp>
      <p:sp>
        <p:nvSpPr>
          <p:cNvPr id="3" name="内容占位符 2"/>
          <p:cNvSpPr>
            <a:spLocks noGrp="1"/>
          </p:cNvSpPr>
          <p:nvPr>
            <p:ph idx="1"/>
          </p:nvPr>
        </p:nvSpPr>
        <p:spPr>
          <a:xfrm>
            <a:off x="838200" y="1690688"/>
            <a:ext cx="10515600" cy="4486275"/>
          </a:xfrm>
        </p:spPr>
        <p:txBody>
          <a:bodyPr>
            <a:normAutofit fontScale="55000" lnSpcReduction="20000"/>
          </a:bodyPr>
          <a:lstStyle/>
          <a:p>
            <a:pPr algn="just"/>
            <a:r>
              <a:rPr lang="en-US" altLang="zh-CN" sz="4500" dirty="0">
                <a:latin typeface="Times New Roman" panose="02020603050405020304" pitchFamily="18" charset="0"/>
              </a:rPr>
              <a:t>A radiology report provides a detailed description and interpretation of medical scan findings, including their location and appearance. </a:t>
            </a:r>
            <a:endParaRPr lang="en-US" altLang="zh-CN" sz="4500" dirty="0">
              <a:latin typeface="Times New Roman" panose="02020603050405020304" pitchFamily="18" charset="0"/>
            </a:endParaRPr>
          </a:p>
          <a:p>
            <a:pPr algn="just"/>
            <a:r>
              <a:rPr lang="en-US" altLang="zh-CN" sz="4500" dirty="0">
                <a:latin typeface="Times New Roman" panose="02020603050405020304" pitchFamily="18" charset="0"/>
              </a:rPr>
              <a:t>Recent methods employ CNN-Transformer architectures, encoding CXRs with CNNs and using a Transformer language model to generate reports. This information is crucial for diagnosis and treatment decisions.</a:t>
            </a:r>
            <a:endParaRPr lang="en-US" altLang="zh-CN" sz="4500" dirty="0">
              <a:latin typeface="Times New Roman" panose="02020603050405020304" pitchFamily="18" charset="0"/>
            </a:endParaRPr>
          </a:p>
          <a:p>
            <a:r>
              <a:rPr lang="en-US" altLang="zh-CN" sz="4500" dirty="0">
                <a:latin typeface="Times New Roman" panose="02020603050405020304" pitchFamily="18" charset="0"/>
              </a:rPr>
              <a:t>However, these generated reports often exhibit realistic style but suffer from accuracy issues, such as hallucinating additional findings or misrepresenting abnormal regions as normal. </a:t>
            </a:r>
            <a:br>
              <a:rPr lang="en-US" altLang="zh-CN" sz="4500" dirty="0">
                <a:latin typeface="Times New Roman" panose="02020603050405020304" pitchFamily="18" charset="0"/>
              </a:rPr>
            </a:br>
            <a:br>
              <a:rPr lang="en-US" altLang="zh-CN" sz="4500" dirty="0">
                <a:latin typeface="Times New Roman" panose="02020603050405020304" pitchFamily="18" charset="0"/>
              </a:rPr>
            </a:br>
            <a:endParaRPr lang="en-US" altLang="zh-CN" sz="4500" dirty="0">
              <a:latin typeface="Times New Roman" panose="02020603050405020304" pitchFamily="18" charset="0"/>
            </a:endParaRPr>
          </a:p>
          <a:p>
            <a:pPr marL="0" indent="0">
              <a:buNone/>
            </a:pPr>
            <a:r>
              <a:rPr lang="en-US" altLang="zh-CN" sz="4500" dirty="0">
                <a:latin typeface="Times New Roman" panose="02020603050405020304" pitchFamily="18" charset="0"/>
              </a:rPr>
              <a:t>-They investigate whether replacing the image-level tokens with local tokens – corresponding to anatomical structures – can improve the clinical accuracy of the generated reports. </a:t>
            </a:r>
            <a:endParaRPr lang="en-US" altLang="zh-CN" sz="4500" dirty="0">
              <a:latin typeface="Times New Roman" panose="02020603050405020304" pitchFamily="18" charset="0"/>
            </a:endParaRPr>
          </a:p>
          <a:p>
            <a:pPr marL="0" indent="0">
              <a:buNone/>
            </a:pPr>
            <a:br>
              <a:rPr lang="en-US" altLang="zh-CN" dirty="0">
                <a:latin typeface="Times New Roman" panose="02020603050405020304" pitchFamily="18" charset="0"/>
              </a:rPr>
            </a:br>
            <a:endParaRPr lang="en-US" altLang="zh-CN" dirty="0">
              <a:latin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Methods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838199" y="1613647"/>
            <a:ext cx="10726271" cy="4500097"/>
          </a:xfrm>
        </p:spPr>
        <p:txBody>
          <a:bodyPr>
            <a:normAutofit/>
          </a:bodyPr>
          <a:lstStyle/>
          <a:p>
            <a:r>
              <a:rPr lang="en-US" altLang="zh-CN" sz="2400" dirty="0"/>
              <a:t>Finding-Aware Anatomical Token Extraction + Multimodal Report Generation</a:t>
            </a:r>
            <a:endParaRPr lang="zh-CN" altLang="en-US" sz="2400" dirty="0"/>
          </a:p>
        </p:txBody>
      </p:sp>
      <p:pic>
        <p:nvPicPr>
          <p:cNvPr id="5" name="图片 4"/>
          <p:cNvPicPr>
            <a:picLocks noChangeAspect="1"/>
          </p:cNvPicPr>
          <p:nvPr/>
        </p:nvPicPr>
        <p:blipFill>
          <a:blip r:embed="rId1"/>
          <a:stretch>
            <a:fillRect/>
          </a:stretch>
        </p:blipFill>
        <p:spPr>
          <a:xfrm>
            <a:off x="1810872" y="2028294"/>
            <a:ext cx="8310422" cy="46160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77601" y="901988"/>
            <a:ext cx="10515600" cy="5036993"/>
          </a:xfrm>
        </p:spPr>
        <p:txBody>
          <a:bodyPr/>
          <a:lstStyle/>
          <a:p>
            <a:r>
              <a:rPr lang="en-US" altLang="zh-CN" sz="3200" b="1" dirty="0">
                <a:latin typeface="Times New Roman" panose="02020603050405020304" pitchFamily="18" charset="0"/>
              </a:rPr>
              <a:t>Finding-Aware Anatomical Token Extraction </a:t>
            </a:r>
            <a:endParaRPr lang="en-US" altLang="zh-CN" sz="3200" b="1" dirty="0">
              <a:latin typeface="Times New Roman" panose="02020603050405020304" pitchFamily="18" charset="0"/>
            </a:endParaRPr>
          </a:p>
          <a:p>
            <a:pPr marL="0" indent="0">
              <a:buNone/>
            </a:pPr>
            <a:endParaRPr lang="en-US" altLang="zh-CN" b="1" dirty="0">
              <a:latin typeface="Times New Roman" panose="02020603050405020304" pitchFamily="18" charset="0"/>
            </a:endParaRPr>
          </a:p>
          <a:p>
            <a:pPr marL="0" indent="0">
              <a:buNone/>
            </a:pPr>
            <a:r>
              <a:rPr lang="en-US" altLang="zh-CN" b="1" dirty="0">
                <a:latin typeface="Times New Roman" panose="02020603050405020304" pitchFamily="18" charset="0"/>
              </a:rPr>
              <a:t>   -finding detection + anatomy </a:t>
            </a:r>
            <a:r>
              <a:rPr lang="en-US" altLang="zh-CN" b="1" dirty="0" err="1">
                <a:latin typeface="Times New Roman" panose="02020603050405020304" pitchFamily="18" charset="0"/>
              </a:rPr>
              <a:t>localisation</a:t>
            </a:r>
            <a:br>
              <a:rPr lang="en-US" altLang="zh-CN" dirty="0">
                <a:latin typeface="Times New Roman" panose="02020603050405020304" pitchFamily="18" charset="0"/>
              </a:rPr>
            </a:br>
            <a:endParaRPr lang="zh-CN" altLang="en-US" dirty="0">
              <a:latin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285875" y="2768133"/>
            <a:ext cx="9620250" cy="34194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77601" y="901988"/>
                <a:ext cx="10515600" cy="5036993"/>
              </a:xfrm>
            </p:spPr>
            <p:txBody>
              <a:bodyPr/>
              <a:lstStyle/>
              <a:p>
                <a:r>
                  <a:rPr lang="en-US" altLang="zh-CN" sz="3200" b="1" dirty="0">
                    <a:latin typeface="Times New Roman" panose="02020603050405020304" pitchFamily="18" charset="0"/>
                  </a:rPr>
                  <a:t>Finding-Aware Anatomical Token Extraction </a:t>
                </a:r>
                <a:endParaRPr lang="en-US" altLang="zh-CN" sz="3200" b="1" dirty="0">
                  <a:latin typeface="Times New Roman" panose="02020603050405020304" pitchFamily="18" charset="0"/>
                </a:endParaRPr>
              </a:p>
              <a:p>
                <a:pPr marL="0" indent="0">
                  <a:buNone/>
                </a:pPr>
                <a:endParaRPr lang="en-US" altLang="zh-CN" b="1" dirty="0">
                  <a:latin typeface="Times New Roman" panose="02020603050405020304" pitchFamily="18" charset="0"/>
                </a:endParaRPr>
              </a:p>
              <a:p>
                <a:pPr marL="0" indent="0">
                  <a:buNone/>
                </a:pPr>
                <a:r>
                  <a:rPr lang="en-US" altLang="zh-CN" b="1" dirty="0">
                    <a:latin typeface="Times New Roman" panose="02020603050405020304" pitchFamily="18" charset="0"/>
                  </a:rPr>
                  <a:t>   -anatomy classification loss</a:t>
                </a:r>
                <a:endParaRPr lang="en-US" altLang="zh-CN" b="1" dirty="0">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a:fld id="{F6B804EF-DDC8-4031-9209-C81FDD5D10E7}" type="mathplaceholder">
                        <a:rPr lang="en-US" altLang="zh-CN" b="1" i="1" smtClean="0">
                          <a:latin typeface="Cambria Math" panose="02040503050406030204" pitchFamily="18" charset="0"/>
                        </a:rPr>
                        <a:t>在此处键入公式。</a:t>
                      </a:fld>
                    </m:oMath>
                  </m:oMathPara>
                </a14:m>
                <a:br>
                  <a:rPr lang="en-US" altLang="zh-CN" b="1" dirty="0">
                    <a:latin typeface="Times New Roman" panose="02020603050405020304" pitchFamily="18" charset="0"/>
                  </a:rPr>
                </a:br>
                <a:r>
                  <a:rPr lang="en-US" altLang="zh-CN" b="1" dirty="0">
                    <a:latin typeface="Times New Roman" panose="02020603050405020304" pitchFamily="18" charset="0"/>
                  </a:rPr>
                  <a:t>   -bounding box regression loss</a:t>
                </a:r>
                <a:br>
                  <a:rPr lang="en-US" altLang="zh-CN" dirty="0">
                    <a:latin typeface="Times New Roman" panose="02020603050405020304" pitchFamily="18" charset="0"/>
                  </a:rPr>
                </a:br>
                <a:endParaRPr lang="en-US" altLang="zh-CN" dirty="0">
                  <a:latin typeface="Times New Roman" panose="02020603050405020304" pitchFamily="18" charset="0"/>
                </a:endParaRPr>
              </a:p>
              <a:p>
                <a:pPr marL="0" indent="0">
                  <a:buNone/>
                </a:pPr>
                <a:r>
                  <a:rPr lang="en-US" altLang="zh-CN" dirty="0">
                    <a:latin typeface="Times New Roman" panose="02020603050405020304" pitchFamily="18" charset="0"/>
                  </a:rPr>
                  <a:t> </a:t>
                </a:r>
                <a:r>
                  <a:rPr lang="en-US" altLang="zh-CN" b="1" dirty="0">
                    <a:latin typeface="Times New Roman" panose="02020603050405020304" pitchFamily="18" charset="0"/>
                  </a:rPr>
                  <a:t>  </a:t>
                </a:r>
                <a:endParaRPr lang="en-US" altLang="zh-CN" b="1" dirty="0">
                  <a:latin typeface="Times New Roman" panose="02020603050405020304" pitchFamily="18" charset="0"/>
                </a:endParaRPr>
              </a:p>
              <a:p>
                <a:pPr marL="0" indent="0">
                  <a:buNone/>
                </a:pPr>
                <a:r>
                  <a:rPr lang="en-US" altLang="zh-CN" b="1" dirty="0">
                    <a:latin typeface="Times New Roman" panose="02020603050405020304" pitchFamily="18" charset="0"/>
                  </a:rPr>
                  <a:t>   -finding classification loss</a:t>
                </a:r>
                <a:endParaRPr lang="en-US" altLang="zh-CN" b="1" dirty="0">
                  <a:latin typeface="Times New Roman" panose="0202060305040502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877601" y="901988"/>
                <a:ext cx="10515600" cy="5036993"/>
              </a:xfrm>
              <a:blipFill rotWithShape="1">
                <a:blip r:embed="rId1"/>
                <a:stretch>
                  <a:fillRect t="-6" b="9"/>
                </a:stretch>
              </a:blipFill>
            </p:spPr>
            <p:txBody>
              <a:bodyPr/>
              <a:lstStyle/>
              <a:p>
                <a:r>
                  <a:rPr lang="zh-CN" altLang="en-US">
                    <a:noFill/>
                  </a:rPr>
                  <a:t> </a:t>
                </a:r>
              </a:p>
            </p:txBody>
          </p:sp>
        </mc:Fallback>
      </mc:AlternateContent>
      <p:pic>
        <p:nvPicPr>
          <p:cNvPr id="2" name="图片 1"/>
          <p:cNvPicPr>
            <a:picLocks noChangeAspect="1"/>
          </p:cNvPicPr>
          <p:nvPr/>
        </p:nvPicPr>
        <p:blipFill>
          <a:blip r:embed="rId2"/>
          <a:stretch>
            <a:fillRect/>
          </a:stretch>
        </p:blipFill>
        <p:spPr>
          <a:xfrm>
            <a:off x="3247745" y="2390212"/>
            <a:ext cx="4638675" cy="542925"/>
          </a:xfrm>
          <a:prstGeom prst="rect">
            <a:avLst/>
          </a:prstGeom>
        </p:spPr>
      </p:pic>
      <p:pic>
        <p:nvPicPr>
          <p:cNvPr id="4" name="图片 3"/>
          <p:cNvPicPr>
            <a:picLocks noChangeAspect="1"/>
          </p:cNvPicPr>
          <p:nvPr/>
        </p:nvPicPr>
        <p:blipFill>
          <a:blip r:embed="rId3"/>
          <a:stretch>
            <a:fillRect/>
          </a:stretch>
        </p:blipFill>
        <p:spPr>
          <a:xfrm>
            <a:off x="2858241" y="3479688"/>
            <a:ext cx="2066925" cy="361950"/>
          </a:xfrm>
          <a:prstGeom prst="rect">
            <a:avLst/>
          </a:prstGeom>
        </p:spPr>
      </p:pic>
      <p:pic>
        <p:nvPicPr>
          <p:cNvPr id="6" name="图片 5"/>
          <p:cNvPicPr>
            <a:picLocks noChangeAspect="1"/>
          </p:cNvPicPr>
          <p:nvPr/>
        </p:nvPicPr>
        <p:blipFill>
          <a:blip r:embed="rId4"/>
          <a:stretch>
            <a:fillRect/>
          </a:stretch>
        </p:blipFill>
        <p:spPr>
          <a:xfrm>
            <a:off x="5456424" y="3284425"/>
            <a:ext cx="4219575" cy="752475"/>
          </a:xfrm>
          <a:prstGeom prst="rect">
            <a:avLst/>
          </a:prstGeom>
        </p:spPr>
      </p:pic>
      <p:pic>
        <p:nvPicPr>
          <p:cNvPr id="7" name="图片 6"/>
          <p:cNvPicPr>
            <a:picLocks noChangeAspect="1"/>
          </p:cNvPicPr>
          <p:nvPr/>
        </p:nvPicPr>
        <p:blipFill>
          <a:blip r:embed="rId5"/>
          <a:stretch>
            <a:fillRect/>
          </a:stretch>
        </p:blipFill>
        <p:spPr>
          <a:xfrm>
            <a:off x="3629544" y="4726729"/>
            <a:ext cx="4932911" cy="894213"/>
          </a:xfrm>
          <a:prstGeom prst="rect">
            <a:avLst/>
          </a:prstGeom>
        </p:spPr>
      </p:pic>
      <p:pic>
        <p:nvPicPr>
          <p:cNvPr id="8" name="图片 7"/>
          <p:cNvPicPr>
            <a:picLocks noChangeAspect="1"/>
          </p:cNvPicPr>
          <p:nvPr/>
        </p:nvPicPr>
        <p:blipFill>
          <a:blip r:embed="rId6"/>
          <a:stretch>
            <a:fillRect/>
          </a:stretch>
        </p:blipFill>
        <p:spPr>
          <a:xfrm>
            <a:off x="3994476" y="5965289"/>
            <a:ext cx="4203048" cy="4626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8273" y="578715"/>
            <a:ext cx="10515600" cy="5544993"/>
          </a:xfrm>
        </p:spPr>
        <p:txBody>
          <a:bodyPr>
            <a:normAutofit/>
          </a:bodyPr>
          <a:lstStyle/>
          <a:p>
            <a:r>
              <a:rPr lang="en-US" altLang="zh-CN" b="1" dirty="0">
                <a:latin typeface="Times New Roman" panose="02020603050405020304" pitchFamily="18" charset="0"/>
              </a:rPr>
              <a:t>Multimodal Report Generation</a:t>
            </a:r>
            <a:endParaRPr lang="en-US" altLang="zh-CN" b="1" dirty="0">
              <a:latin typeface="Times New Roman" panose="02020603050405020304" pitchFamily="18" charset="0"/>
            </a:endParaRPr>
          </a:p>
          <a:p>
            <a:pPr marL="0" indent="0">
              <a:buNone/>
            </a:pPr>
            <a:r>
              <a:rPr lang="en-US" altLang="zh-CN" sz="2400" b="1" dirty="0">
                <a:latin typeface="Times New Roman" panose="02020603050405020304" pitchFamily="18" charset="0"/>
              </a:rPr>
              <a:t>   </a:t>
            </a:r>
            <a:br>
              <a:rPr lang="en-US" altLang="zh-CN" sz="2400" b="1" dirty="0">
                <a:latin typeface="Times New Roman" panose="02020603050405020304" pitchFamily="18" charset="0"/>
              </a:rPr>
            </a:br>
            <a:r>
              <a:rPr lang="en-US" altLang="zh-CN" sz="2400" b="1" dirty="0">
                <a:latin typeface="Times New Roman" panose="02020603050405020304" pitchFamily="18" charset="0"/>
              </a:rPr>
              <a:t>  -Triples </a:t>
            </a:r>
            <a:r>
              <a:rPr lang="en-US" altLang="zh-CN" sz="2400" b="1" dirty="0" err="1">
                <a:latin typeface="Times New Roman" panose="02020603050405020304" pitchFamily="18" charset="0"/>
              </a:rPr>
              <a:t>Extracter</a:t>
            </a:r>
            <a:endParaRPr lang="en-US" altLang="zh-CN" sz="2400" b="1" dirty="0">
              <a:latin typeface="Times New Roman" panose="02020603050405020304" pitchFamily="18" charset="0"/>
            </a:endParaRPr>
          </a:p>
          <a:p>
            <a:pPr marL="0" indent="0">
              <a:buNone/>
            </a:pPr>
            <a:r>
              <a:rPr lang="en-US" altLang="zh-CN" sz="2400" b="1" dirty="0">
                <a:latin typeface="Times New Roman" panose="02020603050405020304" pitchFamily="18" charset="0"/>
              </a:rPr>
              <a:t>    </a:t>
            </a:r>
            <a:r>
              <a:rPr lang="en-US" altLang="zh-CN" sz="2000" dirty="0" err="1">
                <a:latin typeface="Times New Roman" panose="02020603050405020304" pitchFamily="18" charset="0"/>
              </a:rPr>
              <a:t>RadGraph</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sciSpaCy</a:t>
            </a:r>
            <a:endParaRPr lang="en-US" altLang="zh-CN" sz="2400" dirty="0">
              <a:latin typeface="Times New Roman" panose="02020603050405020304" pitchFamily="18" charset="0"/>
            </a:endParaRPr>
          </a:p>
          <a:p>
            <a:pPr marL="0" indent="0">
              <a:buNone/>
            </a:pPr>
            <a:endParaRPr lang="en-US" altLang="zh-CN" sz="2400" b="1" dirty="0">
              <a:latin typeface="Times New Roman" panose="02020603050405020304" pitchFamily="18" charset="0"/>
            </a:endParaRPr>
          </a:p>
          <a:p>
            <a:pPr marL="0" indent="0">
              <a:buNone/>
            </a:pPr>
            <a:r>
              <a:rPr lang="en-US" altLang="zh-CN" sz="2400" b="1" dirty="0">
                <a:latin typeface="Times New Roman" panose="02020603050405020304" pitchFamily="18" charset="0"/>
              </a:rPr>
              <a:t>  -Report Generator</a:t>
            </a:r>
            <a:endParaRPr lang="zh-CN" altLang="en-US" sz="2400" b="1" dirty="0">
              <a:latin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7416613" y="1028419"/>
            <a:ext cx="4171950" cy="4962525"/>
          </a:xfrm>
          <a:prstGeom prst="rect">
            <a:avLst/>
          </a:prstGeom>
        </p:spPr>
      </p:pic>
      <p:pic>
        <p:nvPicPr>
          <p:cNvPr id="13" name="图片 12"/>
          <p:cNvPicPr>
            <a:picLocks noChangeAspect="1"/>
          </p:cNvPicPr>
          <p:nvPr/>
        </p:nvPicPr>
        <p:blipFill>
          <a:blip r:embed="rId2"/>
          <a:stretch>
            <a:fillRect/>
          </a:stretch>
        </p:blipFill>
        <p:spPr>
          <a:xfrm>
            <a:off x="497696" y="3666564"/>
            <a:ext cx="6694800" cy="9390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4082" y="365125"/>
            <a:ext cx="10515600" cy="1325563"/>
          </a:xfrm>
        </p:spPr>
        <p:txBody>
          <a:bodyPr/>
          <a:lstStyle/>
          <a:p>
            <a:r>
              <a:rPr lang="en-US" altLang="zh-CN" dirty="0">
                <a:latin typeface="Times New Roman" panose="02020603050405020304" pitchFamily="18" charset="0"/>
                <a:cs typeface="Times New Roman" panose="02020603050405020304" pitchFamily="18" charset="0"/>
              </a:rPr>
              <a:t> Experiments</a:t>
            </a:r>
            <a:endParaRPr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770965" y="1677842"/>
            <a:ext cx="11421035" cy="4815033"/>
          </a:xfrm>
        </p:spPr>
        <p:txBody>
          <a:bodyPr>
            <a:normAutofit/>
          </a:bodyPr>
          <a:lstStyle/>
          <a:p>
            <a:r>
              <a:rPr lang="en-US" altLang="zh-CN" dirty="0">
                <a:latin typeface="Times New Roman" panose="02020603050405020304" pitchFamily="18" charset="0"/>
                <a:cs typeface="Times New Roman" panose="02020603050405020304" pitchFamily="18" charset="0"/>
              </a:rPr>
              <a:t>Dataset</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sz="2200" dirty="0">
                <a:latin typeface="Times New Roman" panose="02020603050405020304" pitchFamily="18" charset="0"/>
                <a:cs typeface="Times New Roman" panose="02020603050405020304" pitchFamily="18" charset="0"/>
              </a:rPr>
              <a:t> -Chest </a:t>
            </a:r>
            <a:r>
              <a:rPr lang="en-US" altLang="zh-CN" sz="2200" dirty="0" err="1">
                <a:latin typeface="Times New Roman" panose="02020603050405020304" pitchFamily="18" charset="0"/>
                <a:cs typeface="Times New Roman" panose="02020603050405020304" pitchFamily="18" charset="0"/>
              </a:rPr>
              <a:t>ImaGenome</a:t>
            </a:r>
            <a:r>
              <a:rPr lang="en-US" altLang="zh-CN" sz="2200" dirty="0">
                <a:latin typeface="Times New Roman" panose="02020603050405020304" pitchFamily="18" charset="0"/>
                <a:cs typeface="Times New Roman" panose="02020603050405020304" pitchFamily="18" charset="0"/>
              </a:rPr>
              <a:t>(derived from MIMIC-CXR, extended with additional automatically extracted annotations)</a:t>
            </a:r>
            <a:endParaRPr lang="en-US" altLang="zh-CN" sz="2200" dirty="0">
              <a:latin typeface="Times New Roman" panose="02020603050405020304" pitchFamily="18" charset="0"/>
              <a:cs typeface="Times New Roman" panose="02020603050405020304" pitchFamily="18" charset="0"/>
            </a:endParaRPr>
          </a:p>
          <a:p>
            <a:pPr marL="0" indent="0">
              <a:buNone/>
            </a:pPr>
            <a:r>
              <a:rPr lang="en-US" altLang="zh-CN" sz="2200" dirty="0">
                <a:latin typeface="Times New Roman" panose="02020603050405020304" pitchFamily="18" charset="0"/>
                <a:cs typeface="Times New Roman" panose="02020603050405020304" pitchFamily="18" charset="0"/>
              </a:rPr>
              <a:t> -MIMIC-CXR</a:t>
            </a:r>
            <a:br>
              <a:rPr lang="en-US" altLang="zh-CN" sz="2400" dirty="0">
                <a:latin typeface="Times New Roman" panose="02020603050405020304" pitchFamily="18" charset="0"/>
                <a:cs typeface="Times New Roman" panose="02020603050405020304" pitchFamily="18" charset="0"/>
              </a:rPr>
            </a:br>
            <a:endParaRPr lang="en-US" altLang="zh-CN" dirty="0"/>
          </a:p>
          <a:p>
            <a:r>
              <a:rPr lang="en-US" altLang="zh-CN" dirty="0">
                <a:latin typeface="Times New Roman" panose="02020603050405020304" pitchFamily="18" charset="0"/>
                <a:cs typeface="Times New Roman" panose="02020603050405020304" pitchFamily="18" charset="0"/>
              </a:rPr>
              <a:t>Results</a:t>
            </a: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11" name="内容占位符 2"/>
          <p:cNvSpPr txBox="1"/>
          <p:nvPr/>
        </p:nvSpPr>
        <p:spPr>
          <a:xfrm>
            <a:off x="1059872" y="5804358"/>
            <a:ext cx="10515600" cy="47423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6" name="图片 5"/>
          <p:cNvPicPr>
            <a:picLocks noChangeAspect="1"/>
          </p:cNvPicPr>
          <p:nvPr/>
        </p:nvPicPr>
        <p:blipFill>
          <a:blip r:embed="rId1"/>
          <a:stretch>
            <a:fillRect/>
          </a:stretch>
        </p:blipFill>
        <p:spPr>
          <a:xfrm>
            <a:off x="2259105" y="4085358"/>
            <a:ext cx="7877531" cy="26158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4082" y="365125"/>
            <a:ext cx="10515600" cy="1325563"/>
          </a:xfrm>
        </p:spPr>
        <p:txBody>
          <a:bodyPr/>
          <a:lstStyle/>
          <a:p>
            <a:r>
              <a:rPr lang="en-US" altLang="zh-CN" dirty="0">
                <a:latin typeface="Times New Roman" panose="02020603050405020304" pitchFamily="18" charset="0"/>
                <a:cs typeface="Times New Roman" panose="02020603050405020304" pitchFamily="18" charset="0"/>
              </a:rPr>
              <a:t> Experiments</a:t>
            </a:r>
            <a:endParaRPr lang="zh-CN" altLang="en-US" dirty="0">
              <a:latin typeface="Times New Roman" panose="02020603050405020304" pitchFamily="18" charset="0"/>
              <a:cs typeface="Times New Roman" panose="02020603050405020304" pitchFamily="18" charset="0"/>
            </a:endParaRPr>
          </a:p>
        </p:txBody>
      </p:sp>
      <p:sp>
        <p:nvSpPr>
          <p:cNvPr id="11" name="内容占位符 2"/>
          <p:cNvSpPr txBox="1"/>
          <p:nvPr/>
        </p:nvSpPr>
        <p:spPr>
          <a:xfrm>
            <a:off x="1059872" y="5804358"/>
            <a:ext cx="10515600" cy="47423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pic>
        <p:nvPicPr>
          <p:cNvPr id="7" name="图片 6"/>
          <p:cNvPicPr>
            <a:picLocks noChangeAspect="1"/>
          </p:cNvPicPr>
          <p:nvPr/>
        </p:nvPicPr>
        <p:blipFill>
          <a:blip r:embed="rId1"/>
          <a:stretch>
            <a:fillRect/>
          </a:stretch>
        </p:blipFill>
        <p:spPr>
          <a:xfrm>
            <a:off x="1019739" y="2084113"/>
            <a:ext cx="10152522" cy="2830342"/>
          </a:xfrm>
          <a:prstGeom prst="rect">
            <a:avLst/>
          </a:prstGeom>
        </p:spPr>
      </p:pic>
      <p:sp>
        <p:nvSpPr>
          <p:cNvPr id="9" name="内容占位符 2"/>
          <p:cNvSpPr txBox="1"/>
          <p:nvPr/>
        </p:nvSpPr>
        <p:spPr>
          <a:xfrm>
            <a:off x="838199" y="1469316"/>
            <a:ext cx="10515600" cy="47423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 Ablation Study</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4082" y="365125"/>
            <a:ext cx="10515600" cy="1325563"/>
          </a:xfrm>
        </p:spPr>
        <p:txBody>
          <a:bodyPr/>
          <a:lstStyle/>
          <a:p>
            <a:r>
              <a:rPr lang="en-US" altLang="zh-CN" dirty="0">
                <a:latin typeface="Times New Roman" panose="02020603050405020304" pitchFamily="18" charset="0"/>
                <a:cs typeface="Times New Roman" panose="02020603050405020304" pitchFamily="18" charset="0"/>
              </a:rPr>
              <a:t> Experiments</a:t>
            </a:r>
            <a:endParaRPr lang="zh-CN" altLang="en-US" dirty="0">
              <a:latin typeface="Times New Roman" panose="02020603050405020304" pitchFamily="18" charset="0"/>
              <a:cs typeface="Times New Roman" panose="02020603050405020304" pitchFamily="18" charset="0"/>
            </a:endParaRPr>
          </a:p>
        </p:txBody>
      </p:sp>
      <p:sp>
        <p:nvSpPr>
          <p:cNvPr id="11" name="内容占位符 2"/>
          <p:cNvSpPr txBox="1"/>
          <p:nvPr/>
        </p:nvSpPr>
        <p:spPr>
          <a:xfrm>
            <a:off x="1059872" y="5804358"/>
            <a:ext cx="10515600" cy="47423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dirty="0"/>
          </a:p>
        </p:txBody>
      </p:sp>
      <p:sp>
        <p:nvSpPr>
          <p:cNvPr id="9" name="内容占位符 2"/>
          <p:cNvSpPr txBox="1"/>
          <p:nvPr/>
        </p:nvSpPr>
        <p:spPr>
          <a:xfrm>
            <a:off x="838199" y="1469316"/>
            <a:ext cx="10515600" cy="47423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latin typeface="Times New Roman" panose="02020603050405020304" pitchFamily="18" charset="0"/>
                <a:cs typeface="Times New Roman" panose="02020603050405020304" pitchFamily="18" charset="0"/>
              </a:rPr>
              <a:t> Ablation Study</a:t>
            </a:r>
            <a:endParaRPr lang="zh-CN" altLang="en-US" dirty="0"/>
          </a:p>
          <a:p>
            <a:endParaRPr lang="zh-CN" altLang="en-US" dirty="0"/>
          </a:p>
        </p:txBody>
      </p:sp>
      <p:pic>
        <p:nvPicPr>
          <p:cNvPr id="3" name="图片 2"/>
          <p:cNvPicPr>
            <a:picLocks noChangeAspect="1"/>
          </p:cNvPicPr>
          <p:nvPr/>
        </p:nvPicPr>
        <p:blipFill>
          <a:blip r:embed="rId1"/>
          <a:stretch>
            <a:fillRect/>
          </a:stretch>
        </p:blipFill>
        <p:spPr>
          <a:xfrm>
            <a:off x="1976997" y="1966130"/>
            <a:ext cx="8238004" cy="4312458"/>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3265</Words>
  <Application>WPS 演示</Application>
  <PresentationFormat>宽屏</PresentationFormat>
  <Paragraphs>102</Paragraphs>
  <Slides>19</Slides>
  <Notes>2</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19</vt:i4>
      </vt:variant>
    </vt:vector>
  </HeadingPairs>
  <TitlesOfParts>
    <vt:vector size="40" baseType="lpstr">
      <vt:lpstr>Arial</vt:lpstr>
      <vt:lpstr>宋体</vt:lpstr>
      <vt:lpstr>Wingdings</vt:lpstr>
      <vt:lpstr>Times New Roman</vt:lpstr>
      <vt:lpstr>Cambria Math</vt:lpstr>
      <vt:lpstr>Kingsoft Math</vt:lpstr>
      <vt:lpstr>Times New Roman Bold</vt:lpstr>
      <vt:lpstr>DejaVu Math TeX Gyre</vt:lpstr>
      <vt:lpstr>宋体</vt:lpstr>
      <vt:lpstr>微软雅黑</vt:lpstr>
      <vt:lpstr>汉仪旗黑</vt:lpstr>
      <vt:lpstr>等线 Light</vt:lpstr>
      <vt:lpstr>汉仪中等线KW</vt:lpstr>
      <vt:lpstr>等线</vt:lpstr>
      <vt:lpstr>Calibri</vt:lpstr>
      <vt:lpstr>Helvetica Neue</vt:lpstr>
      <vt:lpstr>汉仪书宋二KW</vt:lpstr>
      <vt:lpstr>Arial Unicode MS</vt:lpstr>
      <vt:lpstr>Times New Roman Regular</vt:lpstr>
      <vt:lpstr>Office 主题​​</vt:lpstr>
      <vt:lpstr>1_Office 主题​​</vt:lpstr>
      <vt:lpstr>Finding-Aware Anatomical Tokens for Chest X-Ray Automated Reporting</vt:lpstr>
      <vt:lpstr>Motivation</vt:lpstr>
      <vt:lpstr>Methods</vt:lpstr>
      <vt:lpstr>PowerPoint 演示文稿</vt:lpstr>
      <vt:lpstr>PowerPoint 演示文稿</vt:lpstr>
      <vt:lpstr>PowerPoint 演示文稿</vt:lpstr>
      <vt:lpstr> Experiments</vt:lpstr>
      <vt:lpstr> Experiments</vt:lpstr>
      <vt:lpstr> Experiments</vt:lpstr>
      <vt:lpstr>Knowledge-enhanced Visual-Language Pre-training on Chest Radiology Images</vt:lpstr>
      <vt:lpstr>Motivation</vt:lpstr>
      <vt:lpstr>Methods</vt:lpstr>
      <vt:lpstr>Methods</vt:lpstr>
      <vt:lpstr>Methods</vt:lpstr>
      <vt:lpstr> Experiments</vt:lpstr>
      <vt:lpstr> Experiments</vt:lpstr>
      <vt:lpstr> Experiments</vt:lpstr>
      <vt:lpstr> Experiments</vt:lpstr>
      <vt:lpstr> Experiments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BEIT: BERT Pre-Training of Image Transformers</dc:title>
  <dc:creator>S</dc:creator>
  <cp:lastModifiedBy>Kiko</cp:lastModifiedBy>
  <cp:revision>52</cp:revision>
  <dcterms:created xsi:type="dcterms:W3CDTF">2023-10-22T14:00:52Z</dcterms:created>
  <dcterms:modified xsi:type="dcterms:W3CDTF">2023-10-22T14:00:52Z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2052-3.9.4.6398</vt:lpwstr>
  </property>
</Properties>
</file>